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0" r:id="rId4"/>
    <p:sldId id="261" r:id="rId5"/>
    <p:sldId id="262" r:id="rId6"/>
    <p:sldId id="264" r:id="rId7"/>
    <p:sldId id="265" r:id="rId8"/>
    <p:sldId id="266" r:id="rId9"/>
    <p:sldId id="267" r:id="rId10"/>
    <p:sldId id="269" r:id="rId11"/>
    <p:sldId id="270" r:id="rId12"/>
    <p:sldId id="272" r:id="rId13"/>
    <p:sldId id="274" r:id="rId14"/>
    <p:sldId id="276" r:id="rId15"/>
    <p:sldId id="278" r:id="rId16"/>
    <p:sldId id="279" r:id="rId17"/>
    <p:sldId id="280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Многогранники. Призма.</a:t>
            </a:r>
            <a:br>
              <a:rPr lang="ru-RU" sz="3200" dirty="0" smtClean="0">
                <a:solidFill>
                  <a:srgbClr val="C00000"/>
                </a:solidFill>
              </a:rPr>
            </a:br>
            <a:endParaRPr lang="ru-RU" sz="32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341517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Подготовил </a:t>
            </a:r>
            <a:r>
              <a:rPr lang="ru-RU" sz="2000" dirty="0" smtClean="0">
                <a:solidFill>
                  <a:srgbClr val="C00000"/>
                </a:solidFill>
              </a:rPr>
              <a:t>преподаватель </a:t>
            </a:r>
            <a:r>
              <a:rPr lang="ru-RU" sz="2000" dirty="0" smtClean="0">
                <a:solidFill>
                  <a:srgbClr val="C00000"/>
                </a:solidFill>
              </a:rPr>
              <a:t>математики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ГБОУ НПО Профессионального лицея №24 КК</a:t>
            </a:r>
            <a:endParaRPr lang="ru-RU" sz="2000" dirty="0" smtClean="0">
              <a:solidFill>
                <a:srgbClr val="C00000"/>
              </a:solidFill>
            </a:endParaRPr>
          </a:p>
          <a:p>
            <a:r>
              <a:rPr lang="ru-RU" sz="2000" dirty="0" smtClean="0">
                <a:solidFill>
                  <a:srgbClr val="C00000"/>
                </a:solidFill>
              </a:rPr>
              <a:t>г</a:t>
            </a:r>
            <a:r>
              <a:rPr lang="ru-RU" sz="2000" dirty="0" smtClean="0">
                <a:solidFill>
                  <a:srgbClr val="C00000"/>
                </a:solidFill>
              </a:rPr>
              <a:t>. Краснодара</a:t>
            </a:r>
            <a:endParaRPr lang="ru-RU" sz="2000" dirty="0" smtClean="0">
              <a:solidFill>
                <a:srgbClr val="C00000"/>
              </a:solidFill>
            </a:endParaRPr>
          </a:p>
          <a:p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smtClean="0">
                <a:solidFill>
                  <a:srgbClr val="C00000"/>
                </a:solidFill>
              </a:rPr>
              <a:t>Середа </a:t>
            </a:r>
            <a:r>
              <a:rPr lang="ru-RU" sz="2000" dirty="0" smtClean="0">
                <a:solidFill>
                  <a:srgbClr val="C00000"/>
                </a:solidFill>
              </a:rPr>
              <a:t>Людмила Юрьевна 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5" name="Picture 1" descr="C:\Documents and Settings\Admin\Рабочий стол\призма\226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1877" t="23955" r="32401" b="10292"/>
          <a:stretch>
            <a:fillRect/>
          </a:stretch>
        </p:blipFill>
        <p:spPr bwMode="auto">
          <a:xfrm>
            <a:off x="2500298" y="2643182"/>
            <a:ext cx="2857520" cy="29412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Дано:          </a:t>
            </a:r>
          </a:p>
          <a:p>
            <a:pPr>
              <a:buNone/>
            </a:pPr>
            <a:r>
              <a:rPr lang="en-US" dirty="0" smtClean="0"/>
              <a:t>n</a:t>
            </a:r>
            <a:r>
              <a:rPr lang="ru-RU" dirty="0" smtClean="0"/>
              <a:t>=4</a:t>
            </a:r>
          </a:p>
          <a:p>
            <a:pPr>
              <a:buNone/>
            </a:pPr>
            <a:r>
              <a:rPr lang="en-US" dirty="0" smtClean="0"/>
              <a:t>a</a:t>
            </a:r>
            <a:r>
              <a:rPr lang="ru-RU" dirty="0" smtClean="0"/>
              <a:t>=12 см</a:t>
            </a:r>
          </a:p>
          <a:p>
            <a:pPr>
              <a:buNone/>
            </a:pPr>
            <a:r>
              <a:rPr lang="en-US" dirty="0" smtClean="0"/>
              <a:t>h</a:t>
            </a:r>
            <a:r>
              <a:rPr lang="ru-RU" dirty="0" smtClean="0"/>
              <a:t>=8 см</a:t>
            </a:r>
          </a:p>
          <a:p>
            <a:pPr>
              <a:buNone/>
            </a:pPr>
            <a:r>
              <a:rPr lang="ru-RU" dirty="0" smtClean="0"/>
              <a:t>Найти:</a:t>
            </a:r>
          </a:p>
          <a:p>
            <a:pPr>
              <a:buNone/>
            </a:pPr>
            <a:r>
              <a:rPr lang="en-US" dirty="0" smtClean="0"/>
              <a:t>S</a:t>
            </a:r>
            <a:r>
              <a:rPr lang="ru-RU" baseline="-25000" dirty="0" smtClean="0"/>
              <a:t>бок </a:t>
            </a:r>
            <a:r>
              <a:rPr lang="ru-RU" dirty="0" smtClean="0"/>
              <a:t>-?	</a:t>
            </a:r>
          </a:p>
          <a:p>
            <a:pPr>
              <a:buNone/>
            </a:pPr>
            <a:r>
              <a:rPr lang="en-US" dirty="0" smtClean="0"/>
              <a:t>S</a:t>
            </a:r>
            <a:r>
              <a:rPr lang="ru-RU" baseline="-25000" dirty="0" smtClean="0"/>
              <a:t>полн. </a:t>
            </a:r>
            <a:r>
              <a:rPr lang="ru-RU" dirty="0" smtClean="0"/>
              <a:t>-?</a:t>
            </a:r>
          </a:p>
          <a:p>
            <a:pPr>
              <a:buNone/>
            </a:pPr>
            <a:r>
              <a:rPr lang="ru-RU" dirty="0" smtClean="0"/>
              <a:t> 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/>
              <a:t>Решение.</a:t>
            </a:r>
          </a:p>
          <a:p>
            <a:pPr lvl="0" fontAlgn="base">
              <a:buNone/>
            </a:pPr>
            <a:r>
              <a:rPr lang="en-US" sz="2800" dirty="0" smtClean="0"/>
              <a:t>S</a:t>
            </a:r>
            <a:r>
              <a:rPr lang="ru-RU" sz="2800" baseline="-25000" dirty="0" smtClean="0"/>
              <a:t>бок. </a:t>
            </a:r>
            <a:r>
              <a:rPr lang="ru-RU" sz="2800" dirty="0" smtClean="0"/>
              <a:t>= </a:t>
            </a:r>
            <a:r>
              <a:rPr lang="en-US" sz="2800" dirty="0" smtClean="0"/>
              <a:t>P</a:t>
            </a:r>
            <a:r>
              <a:rPr lang="ru-RU" sz="2800" dirty="0" smtClean="0"/>
              <a:t> ∙ </a:t>
            </a:r>
            <a:r>
              <a:rPr lang="en-US" sz="2800" dirty="0" smtClean="0"/>
              <a:t>h</a:t>
            </a:r>
            <a:r>
              <a:rPr lang="ru-RU" sz="2800" dirty="0" smtClean="0"/>
              <a:t>; </a:t>
            </a:r>
          </a:p>
          <a:p>
            <a:pPr lvl="0" fontAlgn="base">
              <a:buNone/>
            </a:pPr>
            <a:r>
              <a:rPr lang="en-US" sz="2800" dirty="0" smtClean="0"/>
              <a:t>P</a:t>
            </a:r>
            <a:r>
              <a:rPr lang="ru-RU" sz="2800" dirty="0" smtClean="0"/>
              <a:t>=</a:t>
            </a:r>
            <a:r>
              <a:rPr lang="en-US" sz="2800" dirty="0" smtClean="0"/>
              <a:t>n</a:t>
            </a:r>
            <a:r>
              <a:rPr lang="ru-RU" sz="2800" dirty="0" smtClean="0"/>
              <a:t> ∙</a:t>
            </a:r>
            <a:r>
              <a:rPr lang="en-US" sz="2800" dirty="0" smtClean="0"/>
              <a:t>a </a:t>
            </a:r>
            <a:r>
              <a:rPr lang="ru-RU" sz="2800" dirty="0" smtClean="0"/>
              <a:t>=4 ∙ </a:t>
            </a:r>
            <a:r>
              <a:rPr lang="en-US" sz="2800" dirty="0" smtClean="0"/>
              <a:t>12</a:t>
            </a:r>
            <a:r>
              <a:rPr lang="ru-RU" sz="2800" dirty="0" smtClean="0"/>
              <a:t>=</a:t>
            </a:r>
            <a:r>
              <a:rPr lang="en-US" sz="2400" dirty="0" smtClean="0"/>
              <a:t>4</a:t>
            </a:r>
            <a:r>
              <a:rPr lang="ru-RU" sz="2400" dirty="0" smtClean="0"/>
              <a:t>8</a:t>
            </a:r>
            <a:r>
              <a:rPr lang="ru-RU" sz="2800" dirty="0" smtClean="0"/>
              <a:t> </a:t>
            </a:r>
            <a:r>
              <a:rPr lang="ru-RU" sz="1800" dirty="0" smtClean="0"/>
              <a:t>(дм). </a:t>
            </a:r>
          </a:p>
          <a:p>
            <a:pPr lvl="0" fontAlgn="base">
              <a:buNone/>
            </a:pPr>
            <a:r>
              <a:rPr lang="en-US" sz="2800" dirty="0" smtClean="0"/>
              <a:t>S</a:t>
            </a:r>
            <a:r>
              <a:rPr lang="ru-RU" sz="2800" baseline="-25000" dirty="0" smtClean="0"/>
              <a:t>бок. </a:t>
            </a:r>
            <a:r>
              <a:rPr lang="en-US" sz="2800" dirty="0" smtClean="0"/>
              <a:t>=</a:t>
            </a:r>
            <a:r>
              <a:rPr lang="ru-RU" sz="2800" dirty="0" smtClean="0"/>
              <a:t>48 ∙</a:t>
            </a:r>
            <a:r>
              <a:rPr lang="en-US" sz="2800" dirty="0" smtClean="0"/>
              <a:t>8</a:t>
            </a:r>
            <a:r>
              <a:rPr lang="ru-RU" sz="2800" dirty="0" smtClean="0"/>
              <a:t> </a:t>
            </a:r>
            <a:r>
              <a:rPr lang="en-US" sz="2800" dirty="0" smtClean="0"/>
              <a:t>=384</a:t>
            </a:r>
            <a:r>
              <a:rPr lang="ru-RU" sz="2000" dirty="0" smtClean="0"/>
              <a:t>(дм</a:t>
            </a:r>
            <a:r>
              <a:rPr lang="en-US" sz="2000" dirty="0" smtClean="0"/>
              <a:t>)</a:t>
            </a:r>
            <a:r>
              <a:rPr lang="ru-RU" sz="2000" dirty="0" smtClean="0"/>
              <a:t>.</a:t>
            </a:r>
          </a:p>
          <a:p>
            <a:pPr lvl="0" fontAlgn="base">
              <a:buNone/>
            </a:pPr>
            <a:r>
              <a:rPr lang="en-US" sz="2800" dirty="0" smtClean="0"/>
              <a:t>S</a:t>
            </a:r>
            <a:r>
              <a:rPr lang="ru-RU" sz="2800" baseline="-25000" dirty="0" err="1" smtClean="0"/>
              <a:t>полн</a:t>
            </a:r>
            <a:r>
              <a:rPr lang="en-US" sz="2800" baseline="-25000" dirty="0" smtClean="0"/>
              <a:t>.</a:t>
            </a:r>
            <a:r>
              <a:rPr lang="en-US" sz="2800" dirty="0" smtClean="0"/>
              <a:t>= S </a:t>
            </a:r>
            <a:r>
              <a:rPr lang="ru-RU" sz="2800" baseline="-25000" dirty="0" smtClean="0"/>
              <a:t>бок</a:t>
            </a:r>
            <a:r>
              <a:rPr lang="en-US" sz="2800" dirty="0" smtClean="0"/>
              <a:t>+2 S </a:t>
            </a:r>
            <a:r>
              <a:rPr lang="ru-RU" sz="2800" baseline="-25000" dirty="0" err="1" smtClean="0"/>
              <a:t>осн</a:t>
            </a:r>
            <a:r>
              <a:rPr lang="en-US" sz="2800" baseline="-25000" dirty="0" smtClean="0"/>
              <a:t>.</a:t>
            </a:r>
            <a:r>
              <a:rPr lang="en-US" sz="2800" dirty="0" smtClean="0"/>
              <a:t>; </a:t>
            </a:r>
            <a:endParaRPr lang="ru-RU" sz="2800" dirty="0" smtClean="0"/>
          </a:p>
          <a:p>
            <a:pPr fontAlgn="base">
              <a:buNone/>
            </a:pPr>
            <a:r>
              <a:rPr lang="en-US" sz="2800" dirty="0" smtClean="0"/>
              <a:t>S </a:t>
            </a:r>
            <a:r>
              <a:rPr lang="ru-RU" sz="2800" baseline="-25000" dirty="0" err="1" smtClean="0"/>
              <a:t>осн.</a:t>
            </a:r>
            <a:r>
              <a:rPr lang="ru-RU" sz="2800" dirty="0" err="1" smtClean="0"/>
              <a:t>=</a:t>
            </a:r>
            <a:r>
              <a:rPr lang="en-US" sz="2800" dirty="0" smtClean="0"/>
              <a:t>a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=12</a:t>
            </a:r>
            <a:r>
              <a:rPr lang="en-US" sz="2800" baseline="30000" dirty="0" smtClean="0"/>
              <a:t>2 </a:t>
            </a:r>
            <a:r>
              <a:rPr lang="en-US" sz="2800" dirty="0" smtClean="0"/>
              <a:t>=</a:t>
            </a:r>
            <a:r>
              <a:rPr lang="ru-RU" sz="2800" dirty="0" smtClean="0"/>
              <a:t>144()</a:t>
            </a:r>
          </a:p>
          <a:p>
            <a:pPr lvl="0" fontAlgn="base">
              <a:buNone/>
            </a:pPr>
            <a:r>
              <a:rPr lang="en-US" sz="2800" dirty="0" smtClean="0"/>
              <a:t>S</a:t>
            </a:r>
            <a:r>
              <a:rPr lang="ru-RU" sz="2800" baseline="-25000" dirty="0" err="1" smtClean="0"/>
              <a:t>полн</a:t>
            </a:r>
            <a:r>
              <a:rPr lang="en-US" sz="2800" baseline="-25000" dirty="0" smtClean="0"/>
              <a:t>.</a:t>
            </a:r>
            <a:r>
              <a:rPr lang="en-US" sz="2800" dirty="0" smtClean="0"/>
              <a:t>=</a:t>
            </a:r>
            <a:r>
              <a:rPr lang="ru-RU" sz="2800" dirty="0" smtClean="0"/>
              <a:t>384+2</a:t>
            </a:r>
          </a:p>
          <a:p>
            <a:pPr>
              <a:buNone/>
            </a:pPr>
            <a:r>
              <a:rPr lang="en-US" sz="2800" dirty="0" smtClean="0"/>
              <a:t> 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Ответ: </a:t>
            </a:r>
            <a:r>
              <a:rPr lang="en-US" sz="2800" dirty="0" smtClean="0"/>
              <a:t>S</a:t>
            </a:r>
            <a:r>
              <a:rPr lang="ru-RU" sz="2800" baseline="-25000" dirty="0" smtClean="0"/>
              <a:t>бок</a:t>
            </a:r>
            <a:r>
              <a:rPr lang="ru-RU" sz="2800" dirty="0" smtClean="0"/>
              <a:t>=384</a:t>
            </a:r>
            <a:r>
              <a:rPr lang="en-US" sz="2800" dirty="0" smtClean="0"/>
              <a:t>S</a:t>
            </a:r>
            <a:r>
              <a:rPr lang="ru-RU" sz="2800" baseline="-25000" dirty="0" err="1" smtClean="0"/>
              <a:t>полн.</a:t>
            </a:r>
            <a:r>
              <a:rPr lang="ru-RU" sz="2800" dirty="0" err="1" smtClean="0"/>
              <a:t>=</a:t>
            </a:r>
            <a:endParaRPr lang="ru-RU" sz="2800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80975" cy="238125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14375" cy="238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357298"/>
            <a:ext cx="7772400" cy="485778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В.9</a:t>
            </a:r>
            <a:r>
              <a:rPr lang="ru-RU" sz="3600" b="1" dirty="0" smtClean="0"/>
              <a:t> В правильной шестиугольной призме </a:t>
            </a:r>
            <a:r>
              <a:rPr lang="en-US" sz="3600" b="1" dirty="0" smtClean="0"/>
              <a:t>ABCDEFA</a:t>
            </a:r>
            <a:r>
              <a:rPr lang="ru-RU" sz="3600" b="1" baseline="-25000" dirty="0" smtClean="0"/>
              <a:t>1</a:t>
            </a:r>
            <a:r>
              <a:rPr lang="en-US" sz="3600" b="1" dirty="0" smtClean="0"/>
              <a:t>B</a:t>
            </a:r>
            <a:r>
              <a:rPr lang="ru-RU" sz="3600" b="1" baseline="-25000" dirty="0" smtClean="0"/>
              <a:t>1</a:t>
            </a:r>
            <a:r>
              <a:rPr lang="ru-RU" sz="3600" b="1" dirty="0" smtClean="0"/>
              <a:t> </a:t>
            </a:r>
            <a:r>
              <a:rPr lang="en-US" sz="3600" b="1" dirty="0" smtClean="0"/>
              <a:t>C</a:t>
            </a:r>
            <a:r>
              <a:rPr lang="ru-RU" sz="3600" b="1" baseline="-25000" dirty="0" smtClean="0"/>
              <a:t>1</a:t>
            </a:r>
            <a:r>
              <a:rPr lang="ru-RU" sz="3600" b="1" dirty="0" smtClean="0"/>
              <a:t> </a:t>
            </a:r>
            <a:r>
              <a:rPr lang="en-US" sz="3600" b="1" dirty="0" smtClean="0"/>
              <a:t>D</a:t>
            </a:r>
            <a:r>
              <a:rPr lang="ru-RU" sz="3600" b="1" baseline="-25000" dirty="0" smtClean="0"/>
              <a:t>1</a:t>
            </a:r>
            <a:r>
              <a:rPr lang="ru-RU" sz="3600" b="1" dirty="0" smtClean="0"/>
              <a:t> </a:t>
            </a:r>
            <a:r>
              <a:rPr lang="en-US" sz="3600" b="1" dirty="0" smtClean="0"/>
              <a:t>E</a:t>
            </a:r>
            <a:r>
              <a:rPr lang="ru-RU" sz="3600" b="1" baseline="-25000" dirty="0" smtClean="0"/>
              <a:t>1</a:t>
            </a:r>
            <a:r>
              <a:rPr lang="ru-RU" sz="3600" b="1" dirty="0" smtClean="0"/>
              <a:t> </a:t>
            </a:r>
            <a:r>
              <a:rPr lang="en-US" sz="3600" b="1" dirty="0" smtClean="0"/>
              <a:t>F</a:t>
            </a:r>
            <a:r>
              <a:rPr lang="ru-RU" sz="3600" b="1" baseline="-25000" dirty="0" smtClean="0"/>
              <a:t>1</a:t>
            </a:r>
            <a:r>
              <a:rPr lang="ru-RU" sz="3600" b="1" dirty="0" smtClean="0"/>
              <a:t> </a:t>
            </a:r>
            <a:r>
              <a:rPr lang="en-US" sz="3600" b="1" dirty="0" smtClean="0"/>
              <a:t>AB</a:t>
            </a:r>
            <a:r>
              <a:rPr lang="ru-RU" sz="3600" b="1" dirty="0" smtClean="0"/>
              <a:t>=2см,   </a:t>
            </a:r>
            <a:r>
              <a:rPr lang="en-US" sz="3600" b="1" dirty="0" smtClean="0"/>
              <a:t>AA</a:t>
            </a:r>
            <a:r>
              <a:rPr lang="ru-RU" sz="3600" b="1" baseline="-25000" dirty="0" smtClean="0"/>
              <a:t>1</a:t>
            </a:r>
            <a:r>
              <a:rPr lang="ru-RU" sz="3600" b="1" dirty="0" smtClean="0"/>
              <a:t>=5см.</a:t>
            </a:r>
          </a:p>
          <a:p>
            <a:r>
              <a:rPr lang="ru-RU" sz="3600" b="1" dirty="0" smtClean="0"/>
              <a:t> Найдите площадь боковой поверхности призмы.</a:t>
            </a:r>
            <a:endParaRPr lang="ru-RU" sz="3600" dirty="0" smtClean="0"/>
          </a:p>
          <a:p>
            <a:r>
              <a:rPr lang="ru-RU" sz="3600" dirty="0" smtClean="0"/>
              <a:t> 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42918"/>
            <a:ext cx="2212848" cy="2116699"/>
          </a:xfrm>
        </p:spPr>
        <p:txBody>
          <a:bodyPr>
            <a:noAutofit/>
          </a:bodyPr>
          <a:lstStyle/>
          <a:p>
            <a:r>
              <a:rPr lang="ru-RU" sz="2800" dirty="0" smtClean="0"/>
              <a:t>Дано:                       </a:t>
            </a:r>
            <a:br>
              <a:rPr lang="ru-RU" sz="2800" dirty="0" smtClean="0"/>
            </a:br>
            <a:r>
              <a:rPr lang="en-US" sz="2800" dirty="0" smtClean="0"/>
              <a:t>n</a:t>
            </a:r>
            <a:r>
              <a:rPr lang="ru-RU" sz="2800" dirty="0" smtClean="0"/>
              <a:t>=6                    </a:t>
            </a:r>
            <a:br>
              <a:rPr lang="ru-RU" sz="2800" dirty="0" smtClean="0"/>
            </a:br>
            <a:r>
              <a:rPr lang="en-US" sz="2800" dirty="0" smtClean="0"/>
              <a:t>AB</a:t>
            </a:r>
            <a:r>
              <a:rPr lang="ru-RU" sz="2800" dirty="0" smtClean="0"/>
              <a:t>=2см        </a:t>
            </a:r>
            <a:br>
              <a:rPr lang="ru-RU" sz="2800" dirty="0" smtClean="0"/>
            </a:br>
            <a:r>
              <a:rPr lang="en-US" sz="2800" dirty="0" smtClean="0"/>
              <a:t>AA</a:t>
            </a:r>
            <a:r>
              <a:rPr lang="ru-RU" sz="2800" baseline="-25000" dirty="0" smtClean="0"/>
              <a:t>1</a:t>
            </a:r>
            <a:r>
              <a:rPr lang="ru-RU" sz="2800" dirty="0" smtClean="0"/>
              <a:t>=5см</a:t>
            </a:r>
            <a:br>
              <a:rPr lang="ru-RU" sz="2800" dirty="0" smtClean="0"/>
            </a:br>
            <a:r>
              <a:rPr lang="ru-RU" sz="2800" dirty="0" smtClean="0"/>
              <a:t>Найти:</a:t>
            </a:r>
            <a:br>
              <a:rPr lang="ru-RU" sz="2800" dirty="0" smtClean="0"/>
            </a:br>
            <a:r>
              <a:rPr lang="en-US" sz="2800" dirty="0" smtClean="0"/>
              <a:t>S</a:t>
            </a:r>
            <a:r>
              <a:rPr lang="ru-RU" sz="2800" baseline="-25000" dirty="0" smtClean="0"/>
              <a:t>бок </a:t>
            </a:r>
            <a:r>
              <a:rPr lang="ru-RU" sz="2800" dirty="0" smtClean="0"/>
              <a:t>-?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828784"/>
            <a:ext cx="2462202" cy="3672049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Решение: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 </a:t>
            </a:r>
            <a:r>
              <a:rPr lang="en-US" sz="2800" dirty="0" smtClean="0">
                <a:solidFill>
                  <a:srgbClr val="7030A0"/>
                </a:solidFill>
              </a:rPr>
              <a:t>S</a:t>
            </a:r>
            <a:r>
              <a:rPr lang="ru-RU" sz="2800" baseline="-25000" dirty="0" smtClean="0">
                <a:solidFill>
                  <a:srgbClr val="7030A0"/>
                </a:solidFill>
              </a:rPr>
              <a:t>бок</a:t>
            </a:r>
            <a:r>
              <a:rPr lang="en-US" sz="2800" baseline="-25000" dirty="0" smtClean="0">
                <a:solidFill>
                  <a:srgbClr val="7030A0"/>
                </a:solidFill>
              </a:rPr>
              <a:t>. </a:t>
            </a:r>
            <a:r>
              <a:rPr lang="en-US" sz="2800" dirty="0" smtClean="0">
                <a:solidFill>
                  <a:srgbClr val="7030A0"/>
                </a:solidFill>
              </a:rPr>
              <a:t>= P ∙ h; P=n =6</a:t>
            </a:r>
            <a:endParaRPr lang="ru-RU" sz="2800" dirty="0" smtClean="0">
              <a:solidFill>
                <a:srgbClr val="7030A0"/>
              </a:solidFill>
            </a:endParaRPr>
          </a:p>
          <a:p>
            <a:r>
              <a:rPr lang="en-US" sz="2800" dirty="0" smtClean="0">
                <a:solidFill>
                  <a:srgbClr val="7030A0"/>
                </a:solidFill>
              </a:rPr>
              <a:t> S</a:t>
            </a:r>
            <a:r>
              <a:rPr lang="ru-RU" sz="2800" baseline="-25000" dirty="0" smtClean="0">
                <a:solidFill>
                  <a:srgbClr val="7030A0"/>
                </a:solidFill>
              </a:rPr>
              <a:t>бок</a:t>
            </a:r>
            <a:r>
              <a:rPr lang="en-US" sz="2800" baseline="-25000" dirty="0" smtClean="0">
                <a:solidFill>
                  <a:srgbClr val="7030A0"/>
                </a:solidFill>
              </a:rPr>
              <a:t>.</a:t>
            </a:r>
            <a:r>
              <a:rPr lang="en-US" sz="2800" dirty="0" smtClean="0">
                <a:solidFill>
                  <a:srgbClr val="7030A0"/>
                </a:solidFill>
              </a:rPr>
              <a:t>=</a:t>
            </a:r>
            <a:r>
              <a:rPr lang="ru-RU" sz="2800" dirty="0" smtClean="0">
                <a:solidFill>
                  <a:srgbClr val="7030A0"/>
                </a:solidFill>
              </a:rPr>
              <a:t>12.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 Ответ:</a:t>
            </a:r>
            <a:r>
              <a:rPr lang="en-US" sz="2800" dirty="0" smtClean="0">
                <a:solidFill>
                  <a:srgbClr val="7030A0"/>
                </a:solidFill>
              </a:rPr>
              <a:t>S</a:t>
            </a:r>
            <a:r>
              <a:rPr lang="ru-RU" sz="2800" baseline="-25000" dirty="0" smtClean="0">
                <a:solidFill>
                  <a:srgbClr val="7030A0"/>
                </a:solidFill>
              </a:rPr>
              <a:t>бок</a:t>
            </a:r>
            <a:r>
              <a:rPr lang="ru-RU" sz="2800" dirty="0" smtClean="0">
                <a:solidFill>
                  <a:srgbClr val="7030A0"/>
                </a:solidFill>
              </a:rPr>
              <a:t>=60</a:t>
            </a:r>
          </a:p>
          <a:p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327.gif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50596" r="75002" b="13886"/>
          <a:stretch>
            <a:fillRect/>
          </a:stretch>
        </p:blipFill>
        <p:spPr>
          <a:xfrm>
            <a:off x="4429124" y="642918"/>
            <a:ext cx="3929090" cy="4500594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285860"/>
            <a:ext cx="7854696" cy="369527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4000" dirty="0" smtClean="0"/>
              <a:t>Сторона основания правильной</a:t>
            </a:r>
          </a:p>
          <a:p>
            <a:pPr algn="l"/>
            <a:r>
              <a:rPr lang="ru-RU" sz="4000" dirty="0" smtClean="0"/>
              <a:t> треугольной призмы равна 6 см., </a:t>
            </a:r>
          </a:p>
          <a:p>
            <a:pPr algn="l"/>
            <a:r>
              <a:rPr lang="ru-RU" sz="4000" dirty="0" smtClean="0"/>
              <a:t>а диагональ боковой грани 10 см. </a:t>
            </a:r>
          </a:p>
          <a:p>
            <a:pPr algn="l"/>
            <a:r>
              <a:rPr lang="ru-RU" sz="4000" dirty="0" smtClean="0"/>
              <a:t>Найдите площадь боковой и полной поверхности призмы.</a:t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084" y="908720"/>
            <a:ext cx="8422364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627784" y="3212976"/>
            <a:ext cx="10081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=10 см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95736" y="2132856"/>
            <a:ext cx="9354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</a:t>
            </a:r>
            <a:r>
              <a:rPr lang="ru-RU" dirty="0" smtClean="0"/>
              <a:t>=15 см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Безымянный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52525" y="2191544"/>
            <a:ext cx="6838950" cy="3876675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6482" y="1935163"/>
            <a:ext cx="6791035" cy="4389437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ru-RU" sz="4000" dirty="0" smtClean="0"/>
              <a:t>Дано</a:t>
            </a:r>
            <a:r>
              <a:rPr lang="en-US" sz="4000" dirty="0" smtClean="0"/>
              <a:t>:                </a:t>
            </a:r>
            <a:endParaRPr lang="ru-RU" sz="4000" dirty="0" smtClean="0"/>
          </a:p>
          <a:p>
            <a:pPr>
              <a:lnSpc>
                <a:spcPct val="120000"/>
              </a:lnSpc>
            </a:pPr>
            <a:r>
              <a:rPr lang="en-US" sz="4000" dirty="0" smtClean="0"/>
              <a:t>n=3     </a:t>
            </a:r>
            <a:endParaRPr lang="ru-RU" sz="4000" dirty="0" smtClean="0"/>
          </a:p>
          <a:p>
            <a:pPr>
              <a:lnSpc>
                <a:spcPct val="120000"/>
              </a:lnSpc>
            </a:pPr>
            <a:r>
              <a:rPr lang="en-US" sz="4000" dirty="0" smtClean="0"/>
              <a:t>a=6 </a:t>
            </a:r>
            <a:r>
              <a:rPr lang="ru-RU" sz="4000" dirty="0" smtClean="0"/>
              <a:t>см</a:t>
            </a:r>
          </a:p>
          <a:p>
            <a:pPr>
              <a:lnSpc>
                <a:spcPct val="120000"/>
              </a:lnSpc>
            </a:pPr>
            <a:r>
              <a:rPr lang="en-US" sz="4000" dirty="0" smtClean="0"/>
              <a:t> A</a:t>
            </a:r>
            <a:r>
              <a:rPr lang="en-US" sz="4000" baseline="-25000" dirty="0" smtClean="0"/>
              <a:t>1</a:t>
            </a:r>
            <a:r>
              <a:rPr lang="en-US" sz="4000" dirty="0" smtClean="0"/>
              <a:t> B=10</a:t>
            </a:r>
            <a:r>
              <a:rPr lang="ru-RU" sz="4000" dirty="0" smtClean="0"/>
              <a:t>см</a:t>
            </a:r>
          </a:p>
          <a:p>
            <a:pPr>
              <a:lnSpc>
                <a:spcPct val="120000"/>
              </a:lnSpc>
            </a:pPr>
            <a:r>
              <a:rPr lang="en-US" sz="4000" dirty="0" smtClean="0"/>
              <a:t> AB=BC=CA=6</a:t>
            </a:r>
            <a:r>
              <a:rPr lang="ru-RU" sz="4000" dirty="0" smtClean="0"/>
              <a:t>см</a:t>
            </a:r>
          </a:p>
          <a:p>
            <a:pPr>
              <a:lnSpc>
                <a:spcPct val="120000"/>
              </a:lnSpc>
            </a:pPr>
            <a:r>
              <a:rPr lang="en-US" sz="4000" dirty="0" smtClean="0"/>
              <a:t> </a:t>
            </a:r>
            <a:r>
              <a:rPr lang="ru-RU" sz="4000" dirty="0" smtClean="0"/>
              <a:t>Найти</a:t>
            </a:r>
            <a:r>
              <a:rPr lang="en-US" sz="4000" dirty="0" smtClean="0"/>
              <a:t>:</a:t>
            </a:r>
            <a:endParaRPr lang="ru-RU" sz="4000" dirty="0" smtClean="0"/>
          </a:p>
          <a:p>
            <a:pPr>
              <a:lnSpc>
                <a:spcPct val="120000"/>
              </a:lnSpc>
            </a:pPr>
            <a:r>
              <a:rPr lang="en-US" sz="4000" dirty="0" smtClean="0"/>
              <a:t> S</a:t>
            </a:r>
            <a:r>
              <a:rPr lang="ru-RU" sz="4000" baseline="-25000" dirty="0" smtClean="0"/>
              <a:t>бок </a:t>
            </a:r>
            <a:r>
              <a:rPr lang="ru-RU" sz="4000" dirty="0" smtClean="0"/>
              <a:t>-?</a:t>
            </a:r>
          </a:p>
          <a:p>
            <a:pPr>
              <a:lnSpc>
                <a:spcPct val="120000"/>
              </a:lnSpc>
            </a:pPr>
            <a:r>
              <a:rPr lang="ru-RU" sz="4000" dirty="0" smtClean="0"/>
              <a:t>	</a:t>
            </a:r>
            <a:r>
              <a:rPr lang="en-US" sz="4000" dirty="0" smtClean="0"/>
              <a:t>S</a:t>
            </a:r>
            <a:r>
              <a:rPr lang="ru-RU" sz="4000" baseline="-25000" dirty="0" smtClean="0"/>
              <a:t>полн. </a:t>
            </a:r>
            <a:r>
              <a:rPr lang="ru-RU" sz="4000" dirty="0" smtClean="0"/>
              <a:t>-?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Решение:</a:t>
            </a:r>
          </a:p>
          <a:p>
            <a:pPr lvl="0" fontAlgn="base"/>
            <a:r>
              <a:rPr lang="en-US" sz="2400" dirty="0" smtClean="0"/>
              <a:t>S</a:t>
            </a:r>
            <a:r>
              <a:rPr lang="ru-RU" sz="2400" baseline="-25000" dirty="0" smtClean="0"/>
              <a:t>бок. </a:t>
            </a:r>
            <a:r>
              <a:rPr lang="ru-RU" sz="2400" dirty="0" smtClean="0"/>
              <a:t>= </a:t>
            </a:r>
            <a:r>
              <a:rPr lang="en-US" sz="2400" dirty="0" smtClean="0"/>
              <a:t>P</a:t>
            </a:r>
            <a:r>
              <a:rPr lang="ru-RU" sz="2400" dirty="0" smtClean="0"/>
              <a:t> ∙ </a:t>
            </a:r>
            <a:r>
              <a:rPr lang="en-US" sz="2400" dirty="0" smtClean="0"/>
              <a:t>h</a:t>
            </a:r>
            <a:r>
              <a:rPr lang="ru-RU" sz="2400" dirty="0" smtClean="0"/>
              <a:t>; </a:t>
            </a:r>
            <a:r>
              <a:rPr lang="en-US" sz="2400" dirty="0" smtClean="0"/>
              <a:t>P</a:t>
            </a:r>
            <a:r>
              <a:rPr lang="ru-RU" sz="2400" dirty="0" smtClean="0"/>
              <a:t>=</a:t>
            </a:r>
            <a:r>
              <a:rPr lang="en-US" sz="2400" dirty="0" smtClean="0"/>
              <a:t>n</a:t>
            </a:r>
            <a:r>
              <a:rPr lang="ru-RU" sz="2400" dirty="0" smtClean="0"/>
              <a:t> =3(см)</a:t>
            </a:r>
          </a:p>
          <a:p>
            <a:pPr lvl="0" fontAlgn="base"/>
            <a:r>
              <a:rPr lang="ru-RU" sz="2400" dirty="0" smtClean="0"/>
              <a:t>Из </a:t>
            </a:r>
            <a:r>
              <a:rPr lang="en-US" sz="2400" dirty="0" smtClean="0"/>
              <a:t>AA</a:t>
            </a:r>
            <a:r>
              <a:rPr lang="ru-RU" sz="2400" baseline="-25000" dirty="0" smtClean="0"/>
              <a:t>1</a:t>
            </a:r>
            <a:r>
              <a:rPr lang="en-US" sz="2400" dirty="0" smtClean="0"/>
              <a:t>B </a:t>
            </a:r>
            <a:r>
              <a:rPr lang="ru-RU" sz="2400" dirty="0" smtClean="0"/>
              <a:t>по теореме Пифагора найдем =</a:t>
            </a:r>
          </a:p>
          <a:p>
            <a:pPr lvl="0" fontAlgn="base"/>
            <a:r>
              <a:rPr lang="en-US" sz="2400" dirty="0" smtClean="0"/>
              <a:t>S</a:t>
            </a:r>
            <a:r>
              <a:rPr lang="ru-RU" sz="2400" baseline="-25000" dirty="0" smtClean="0"/>
              <a:t>бок. </a:t>
            </a:r>
            <a:r>
              <a:rPr lang="ru-RU" sz="2400" dirty="0" smtClean="0"/>
              <a:t>= 18</a:t>
            </a:r>
          </a:p>
          <a:p>
            <a:pPr lvl="0" fontAlgn="base"/>
            <a:r>
              <a:rPr lang="en-US" sz="2400" dirty="0" smtClean="0"/>
              <a:t>S</a:t>
            </a:r>
            <a:r>
              <a:rPr lang="ru-RU" sz="2400" baseline="-25000" dirty="0" err="1" smtClean="0"/>
              <a:t>полн</a:t>
            </a:r>
            <a:r>
              <a:rPr lang="en-US" sz="2400" baseline="-25000" dirty="0" smtClean="0"/>
              <a:t>.</a:t>
            </a:r>
            <a:r>
              <a:rPr lang="en-US" sz="2400" dirty="0" smtClean="0"/>
              <a:t>= S </a:t>
            </a:r>
            <a:r>
              <a:rPr lang="ru-RU" sz="2400" baseline="-25000" dirty="0" smtClean="0"/>
              <a:t>бок</a:t>
            </a:r>
            <a:r>
              <a:rPr lang="en-US" sz="2400" dirty="0" smtClean="0"/>
              <a:t>+2 S </a:t>
            </a:r>
            <a:r>
              <a:rPr lang="ru-RU" sz="2400" baseline="-25000" dirty="0" err="1" smtClean="0"/>
              <a:t>осн</a:t>
            </a:r>
            <a:r>
              <a:rPr lang="en-US" sz="2400" baseline="-25000" dirty="0" smtClean="0"/>
              <a:t>.</a:t>
            </a:r>
            <a:r>
              <a:rPr lang="en-US" sz="2400" dirty="0" smtClean="0"/>
              <a:t>; </a:t>
            </a:r>
            <a:endParaRPr lang="ru-RU" sz="2400" dirty="0" smtClean="0"/>
          </a:p>
          <a:p>
            <a:pPr lvl="0" fontAlgn="base"/>
            <a:r>
              <a:rPr lang="ru-RU" sz="2400" dirty="0" smtClean="0"/>
              <a:t>В</a:t>
            </a:r>
            <a:r>
              <a:rPr lang="en-US" sz="2400" dirty="0" smtClean="0"/>
              <a:t>H =</a:t>
            </a:r>
            <a:endParaRPr lang="ru-RU" sz="2400" dirty="0" smtClean="0"/>
          </a:p>
          <a:p>
            <a:r>
              <a:rPr lang="en-US" sz="2400" dirty="0" smtClean="0"/>
              <a:t>S</a:t>
            </a:r>
            <a:r>
              <a:rPr lang="ru-RU" sz="2400" baseline="-25000" dirty="0" err="1" smtClean="0"/>
              <a:t>осн</a:t>
            </a:r>
            <a:r>
              <a:rPr lang="ru-RU" sz="2400" dirty="0" err="1" smtClean="0"/>
              <a:t>==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 </a:t>
            </a:r>
            <a:r>
              <a:rPr lang="en-US" sz="2400" dirty="0" smtClean="0"/>
              <a:t>S</a:t>
            </a:r>
            <a:r>
              <a:rPr lang="ru-RU" sz="2400" baseline="-25000" dirty="0" smtClean="0"/>
              <a:t>полн.</a:t>
            </a:r>
            <a:r>
              <a:rPr lang="ru-RU" sz="2400" dirty="0" smtClean="0"/>
              <a:t>=144+2=144+18</a:t>
            </a:r>
          </a:p>
          <a:p>
            <a:r>
              <a:rPr lang="ru-RU" sz="2400" b="1" dirty="0" smtClean="0"/>
              <a:t> </a:t>
            </a:r>
            <a:r>
              <a:rPr lang="ru-RU" sz="2400" dirty="0" smtClean="0"/>
              <a:t>Ответ: </a:t>
            </a:r>
            <a:r>
              <a:rPr lang="en-US" sz="2400" dirty="0" smtClean="0"/>
              <a:t>S</a:t>
            </a:r>
            <a:r>
              <a:rPr lang="ru-RU" sz="2400" baseline="-25000" dirty="0" smtClean="0"/>
              <a:t>бок</a:t>
            </a:r>
            <a:r>
              <a:rPr lang="ru-RU" sz="2400" dirty="0" smtClean="0"/>
              <a:t>=144;</a:t>
            </a:r>
            <a:r>
              <a:rPr lang="en-US" sz="2400" dirty="0" smtClean="0"/>
              <a:t>S</a:t>
            </a:r>
            <a:r>
              <a:rPr lang="ru-RU" sz="2400" baseline="-25000" dirty="0" smtClean="0"/>
              <a:t>полн.</a:t>
            </a:r>
            <a:r>
              <a:rPr lang="ru-RU" sz="2400" dirty="0" smtClean="0"/>
              <a:t>=144+18</a:t>
            </a:r>
            <a:endParaRPr lang="ru-RU" sz="24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914525" cy="276225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914525" cy="276225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914525" cy="276225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914525" cy="276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Математический диктант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>
                <a:solidFill>
                  <a:srgbClr val="002060"/>
                </a:solidFill>
              </a:rPr>
              <a:t>I </a:t>
            </a:r>
            <a:r>
              <a:rPr lang="ru-RU" dirty="0" smtClean="0">
                <a:solidFill>
                  <a:srgbClr val="002060"/>
                </a:solidFill>
              </a:rPr>
              <a:t>вариант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Многогранник , составленный из 2-х равных многоугольников, расположенных в параллельных плоскостях, и </a:t>
            </a:r>
            <a:r>
              <a:rPr lang="en-US" dirty="0" smtClean="0">
                <a:solidFill>
                  <a:srgbClr val="002060"/>
                </a:solidFill>
              </a:rPr>
              <a:t>n </a:t>
            </a:r>
            <a:r>
              <a:rPr lang="ru-RU" dirty="0" smtClean="0">
                <a:solidFill>
                  <a:srgbClr val="002060"/>
                </a:solidFill>
              </a:rPr>
              <a:t>параллелограммов называется…..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     </a:t>
            </a:r>
            <a:r>
              <a:rPr lang="en-US" dirty="0" smtClean="0">
                <a:solidFill>
                  <a:srgbClr val="002060"/>
                </a:solidFill>
              </a:rPr>
              <a:t>II </a:t>
            </a:r>
            <a:r>
              <a:rPr lang="ru-RU" dirty="0" smtClean="0">
                <a:solidFill>
                  <a:srgbClr val="002060"/>
                </a:solidFill>
              </a:rPr>
              <a:t>вариант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Перпендикуляр, проведенный из какой-нибудь точки одного основания к плоскости другого основания, называется….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>
              <a:solidFill>
                <a:srgbClr val="002060"/>
              </a:solidFill>
            </a:endParaRPr>
          </a:p>
          <a:p>
            <a:pPr marL="514350" indent="-51435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514350" indent="-51435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514350" indent="-51435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514350" indent="-51435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514350" indent="-51435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I </a:t>
            </a:r>
            <a:r>
              <a:rPr lang="ru-RU" sz="2800" dirty="0" smtClean="0">
                <a:solidFill>
                  <a:srgbClr val="002060"/>
                </a:solidFill>
              </a:rPr>
              <a:t>вариант                                                                            </a:t>
            </a:r>
            <a:r>
              <a:rPr lang="en-US" sz="2800" dirty="0" smtClean="0">
                <a:solidFill>
                  <a:srgbClr val="002060"/>
                </a:solidFill>
              </a:rPr>
              <a:t>II </a:t>
            </a:r>
            <a:r>
              <a:rPr lang="ru-RU" sz="2800" dirty="0" smtClean="0">
                <a:solidFill>
                  <a:srgbClr val="002060"/>
                </a:solidFill>
              </a:rPr>
              <a:t>вариант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                                                         </a:t>
            </a:r>
            <a:br>
              <a:rPr lang="ru-RU" sz="2800" dirty="0" smtClean="0">
                <a:solidFill>
                  <a:srgbClr val="002060"/>
                </a:solidFill>
              </a:rPr>
            </a:br>
            <a:endParaRPr lang="ru-RU" sz="2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2. </a:t>
            </a:r>
            <a:r>
              <a:rPr lang="ru-RU" dirty="0" smtClean="0">
                <a:solidFill>
                  <a:srgbClr val="002060"/>
                </a:solidFill>
              </a:rPr>
              <a:t>Если боковые ребра призмы перпендикулярны к основаниям, то призма называется….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3. Формула площади полной поверхности призмы…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2.</a:t>
            </a:r>
            <a:r>
              <a:rPr lang="ru-RU" dirty="0" smtClean="0">
                <a:solidFill>
                  <a:srgbClr val="002060"/>
                </a:solidFill>
              </a:rPr>
              <a:t> Если боковые ребра призмы НЕ перпендикулярны к основаниям, то призма называется….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3. Формула площади боковой поверхности прямой призмы…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en-US" sz="2600" dirty="0" smtClean="0">
                <a:solidFill>
                  <a:srgbClr val="002060"/>
                </a:solidFill>
              </a:rPr>
              <a:t>I </a:t>
            </a:r>
            <a:r>
              <a:rPr lang="ru-RU" sz="2600" dirty="0" smtClean="0">
                <a:solidFill>
                  <a:srgbClr val="002060"/>
                </a:solidFill>
              </a:rPr>
              <a:t>вариант                                                                        </a:t>
            </a:r>
            <a:r>
              <a:rPr lang="en-US" sz="2800" dirty="0" smtClean="0">
                <a:solidFill>
                  <a:srgbClr val="002060"/>
                </a:solidFill>
              </a:rPr>
              <a:t>II </a:t>
            </a:r>
            <a:r>
              <a:rPr lang="ru-RU" sz="2800" dirty="0" smtClean="0">
                <a:solidFill>
                  <a:srgbClr val="002060"/>
                </a:solidFill>
              </a:rPr>
              <a:t>вариант</a:t>
            </a:r>
            <a:r>
              <a:rPr lang="ru-RU" sz="2600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4.</a:t>
            </a:r>
            <a:r>
              <a:rPr lang="ru-RU" dirty="0" smtClean="0">
                <a:solidFill>
                  <a:srgbClr val="002060"/>
                </a:solidFill>
              </a:rPr>
              <a:t> Если основанием призмы является треугольник, то призма называется…..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4. </a:t>
            </a:r>
            <a:r>
              <a:rPr lang="ru-RU" dirty="0" smtClean="0">
                <a:solidFill>
                  <a:srgbClr val="002060"/>
                </a:solidFill>
              </a:rPr>
              <a:t>Если основанием призмы является квадрат, то призма называется…..</a:t>
            </a:r>
            <a:endParaRPr lang="ru-RU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Взаимопроверка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I </a:t>
            </a:r>
            <a:r>
              <a:rPr lang="ru-RU" dirty="0" smtClean="0">
                <a:solidFill>
                  <a:srgbClr val="002060"/>
                </a:solidFill>
              </a:rPr>
              <a:t>вариант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призма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прямая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</a:t>
            </a:r>
            <a:r>
              <a:rPr lang="ru-RU" sz="2800" baseline="-25000" dirty="0" err="1" smtClean="0"/>
              <a:t>полн</a:t>
            </a:r>
            <a:r>
              <a:rPr lang="en-US" sz="2800" baseline="-25000" dirty="0" smtClean="0"/>
              <a:t>. </a:t>
            </a:r>
            <a:r>
              <a:rPr lang="en-US" sz="2800" dirty="0" smtClean="0"/>
              <a:t>= S </a:t>
            </a:r>
            <a:r>
              <a:rPr lang="ru-RU" sz="2800" baseline="-25000" dirty="0" smtClean="0"/>
              <a:t>бок.</a:t>
            </a:r>
            <a:r>
              <a:rPr lang="en-US" sz="2800" dirty="0" smtClean="0"/>
              <a:t>+2 S </a:t>
            </a:r>
            <a:r>
              <a:rPr lang="ru-RU" sz="2800" baseline="-25000" dirty="0" err="1" smtClean="0"/>
              <a:t>осн</a:t>
            </a:r>
            <a:r>
              <a:rPr lang="en-US" sz="2800" baseline="-25000" dirty="0" smtClean="0"/>
              <a:t>.</a:t>
            </a:r>
            <a:endParaRPr lang="ru-RU" sz="2800" baseline="-250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треугольной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r">
              <a:buNone/>
            </a:pPr>
            <a:r>
              <a:rPr lang="en-US" dirty="0" smtClean="0">
                <a:solidFill>
                  <a:srgbClr val="002060"/>
                </a:solidFill>
              </a:rPr>
              <a:t>II </a:t>
            </a:r>
            <a:r>
              <a:rPr lang="ru-RU" dirty="0" smtClean="0">
                <a:solidFill>
                  <a:srgbClr val="002060"/>
                </a:solidFill>
              </a:rPr>
              <a:t>вариант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высота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наклонная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</a:t>
            </a:r>
            <a:r>
              <a:rPr lang="ru-RU" baseline="-25000" dirty="0" smtClean="0"/>
              <a:t>бок .</a:t>
            </a:r>
            <a:r>
              <a:rPr lang="en-US" dirty="0" smtClean="0"/>
              <a:t>= P ∙ h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четырехугольной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Геометрия в одежде</a:t>
            </a:r>
            <a:endParaRPr lang="ru-RU" dirty="0"/>
          </a:p>
        </p:txBody>
      </p:sp>
      <p:pic>
        <p:nvPicPr>
          <p:cNvPr id="1026" name="Picture 2" descr="C:\Documents and Settings\Admin\Рабочий стол\костюмы леди гаги\83967.jpg_Lady_Gag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3" y="1928802"/>
            <a:ext cx="3563153" cy="464347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геометрия в одежде\1299426349_f8d6de6d3e22c9fdc9389d515c61b1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894272"/>
            <a:ext cx="3540379" cy="467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Геометрия в одежде</a:t>
            </a:r>
            <a:endParaRPr lang="ru-RU" dirty="0"/>
          </a:p>
        </p:txBody>
      </p:sp>
      <p:pic>
        <p:nvPicPr>
          <p:cNvPr id="2050" name="Picture 2" descr="C:\Documents and Settings\Admin\Рабочий стол\геометрия в одежде\d20051b06cdc4ff390d67f8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000240"/>
            <a:ext cx="3929090" cy="4643470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геометрия в одежде\origami-30065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000240"/>
            <a:ext cx="3786214" cy="4643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Геометрия в одежде</a:t>
            </a:r>
            <a:endParaRPr lang="ru-RU" dirty="0"/>
          </a:p>
        </p:txBody>
      </p:sp>
      <p:pic>
        <p:nvPicPr>
          <p:cNvPr id="3074" name="Picture 2" descr="C:\Documents and Settings\Admin\Рабочий стол\геометрия в одежде\tina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000240"/>
            <a:ext cx="3929090" cy="4389437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геометрия в одежде\wpid-Origami-poeziya-v-geometrii-odejda-stil-odejdyi-origaminovyie-formyi-odejdyi-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000240"/>
            <a:ext cx="3857652" cy="4405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Геометрия в одежде</a:t>
            </a:r>
            <a:endParaRPr lang="ru-RU" dirty="0"/>
          </a:p>
        </p:txBody>
      </p:sp>
      <p:pic>
        <p:nvPicPr>
          <p:cNvPr id="4098" name="Picture 2" descr="C:\Documents and Settings\Admin\Рабочий стол\геометрия в одежде\59318fe932a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928802"/>
            <a:ext cx="3643338" cy="4643470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геометрия в одежде\x_d5eac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928802"/>
            <a:ext cx="3714744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201</TotalTime>
  <Words>368</Words>
  <Application>Microsoft Office PowerPoint</Application>
  <PresentationFormat>Экран (4:3)</PresentationFormat>
  <Paragraphs>87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Многогранники. Призма. </vt:lpstr>
      <vt:lpstr>Математический диктант</vt:lpstr>
      <vt:lpstr>I вариант                                                                            II вариант                                                           </vt:lpstr>
      <vt:lpstr>I вариант                                                                        II вариант </vt:lpstr>
      <vt:lpstr>Взаимопроверка </vt:lpstr>
      <vt:lpstr>Геометрия в одежде</vt:lpstr>
      <vt:lpstr>Геометрия в одежде</vt:lpstr>
      <vt:lpstr>Геометрия в одежде</vt:lpstr>
      <vt:lpstr>Геометрия в одежде</vt:lpstr>
      <vt:lpstr>Слайд 10</vt:lpstr>
      <vt:lpstr>Слайд 11</vt:lpstr>
      <vt:lpstr>Слайд 12</vt:lpstr>
      <vt:lpstr>Дано:                        n=6                     AB=2см         AA1=5см Найти: Sбок -?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№26</dc:title>
  <cp:lastModifiedBy>Admin</cp:lastModifiedBy>
  <cp:revision>25</cp:revision>
  <dcterms:modified xsi:type="dcterms:W3CDTF">2015-03-30T16:56:20Z</dcterms:modified>
</cp:coreProperties>
</file>